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embeddedFontLst>
    <p:embeddedFont>
      <p:font typeface="Helvetica Neue"/>
      <p:regular r:id="rId41"/>
      <p:bold r:id="rId42"/>
      <p:italic r:id="rId43"/>
      <p:boldItalic r:id="rId44"/>
    </p:embeddedFont>
    <p:embeddedFont>
      <p:font typeface="Arial Black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2DB5E7-696A-495B-BAD9-ECFF5E1D9F3E}">
  <a:tblStyle styleId="{DF2DB5E7-696A-495B-BAD9-ECFF5E1D9F3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</a:seCell>
    <a:swCell>
      <a:tcTxStyle b="on" i="off">
        <a:font>
          <a:latin typeface="Arial"/>
          <a:ea typeface="Arial"/>
          <a:cs typeface="Arial"/>
        </a:font>
        <a:schemeClr val="dk1"/>
      </a:tcTx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ArialBlac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“Sabermetrics” = “SABR” = “Society for American Baseball Research”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Peter Brand = name of character in the movie, actual name is Paul DePodesta</a:t>
            </a:r>
            <a:endParaRPr/>
          </a:p>
        </p:txBody>
      </p:sp>
      <p:sp>
        <p:nvSpPr>
          <p:cNvPr id="238" name="Google Shape;23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demo</a:t>
            </a:r>
            <a:endParaRPr/>
          </a:p>
        </p:txBody>
      </p:sp>
      <p:sp>
        <p:nvSpPr>
          <p:cNvPr id="386" name="Google Shape;386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 </a:t>
            </a:r>
            <a:r>
              <a:rPr lang="en-US"/>
              <a:t>filter(function, iterable)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equivalent to the generator expression </a:t>
            </a:r>
            <a:r>
              <a:rPr lang="en-US"/>
              <a:t>(item for item in iterable if function(item))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if function is not </a:t>
            </a:r>
            <a:r>
              <a:rPr lang="en-US"/>
              <a:t>None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/>
              <a:t>(item for item in iterable if item)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if function is </a:t>
            </a:r>
            <a:r>
              <a:rPr lang="en-US"/>
              <a:t>None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Prints “4” in Python 2 and “1” (i.e., unchanged because the list comprehension scope is dead) in Python 3.</a:t>
            </a:r>
            <a:endParaRPr/>
          </a:p>
        </p:txBody>
      </p:sp>
      <p:sp>
        <p:nvSpPr>
          <p:cNvPr id="441" name="Google Shape;441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-1" y="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19"/>
              <a:buFont typeface="Arial Black"/>
              <a:buNone/>
              <a:defRPr sz="421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cmsc320/fall2021/tree/master/project0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linkedin.com/pulse/comprehensive-comparison-jupyter-vs-zeppelin-hoc-q-phan-mba-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co_-qwtCmwl_0hCU5Vrz0Lcnp-Qvy_4_" TargetMode="External"/><Relationship Id="rId4" Type="http://schemas.openxmlformats.org/officeDocument/2006/relationships/image" Target="../media/image42.jp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jpg"/><Relationship Id="rId10" Type="http://schemas.openxmlformats.org/officeDocument/2006/relationships/image" Target="../media/image20.png"/><Relationship Id="rId13" Type="http://schemas.openxmlformats.org/officeDocument/2006/relationships/image" Target="../media/image18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ANNOUNCEMENTS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Register on Piazza: </a:t>
            </a: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piazza.com/umd/fall2021/cmsc320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236 have registered already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134 still to register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you were on Piazza, you’d know …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lang="en-US">
                <a:solidFill>
                  <a:schemeClr val="dk2"/>
                </a:solidFill>
              </a:rPr>
              <a:t>Project 0 is out!</a:t>
            </a:r>
            <a:r>
              <a:rPr b="0" lang="en-US"/>
              <a:t>  It is “due” next Tuesday evening.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Link: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https://github.com/cmsc320/spring2021/tree/master/project0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We’ve also linked some </a:t>
            </a:r>
            <a:r>
              <a:rPr lang="en-US">
                <a:solidFill>
                  <a:schemeClr val="dk2"/>
                </a:solidFill>
              </a:rPr>
              <a:t>reading</a:t>
            </a:r>
            <a:r>
              <a:rPr lang="en-US"/>
              <a:t> for the week!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First </a:t>
            </a:r>
            <a:r>
              <a:rPr b="0" lang="en-US">
                <a:solidFill>
                  <a:schemeClr val="dk2"/>
                </a:solidFill>
              </a:rPr>
              <a:t>quiz</a:t>
            </a:r>
            <a:r>
              <a:rPr b="0" lang="en-US"/>
              <a:t> is due Friday at 11:59pm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Unlimited time, only need to complete 10</a:t>
            </a:r>
            <a:endParaRPr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614315" y="2183503"/>
            <a:ext cx="314873" cy="28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333" y="2560345"/>
            <a:ext cx="370837" cy="37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9910" y="1739853"/>
            <a:ext cx="3786597" cy="337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NETFLIX PRIZE I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Recommender systems: predict a user’s rating of an item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Netflix Prize: $1MM to the first team that beats our in-house engine by 10%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Happened after about three years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Model was </a:t>
            </a:r>
            <a:r>
              <a:rPr lang="en-US">
                <a:solidFill>
                  <a:schemeClr val="dk2"/>
                </a:solidFill>
              </a:rPr>
              <a:t>never used </a:t>
            </a:r>
            <a:r>
              <a:rPr lang="en-US"/>
              <a:t>by Netflix for a variety of reasons</a:t>
            </a:r>
            <a:endParaRPr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Out of date (DVDs vs streaming)</a:t>
            </a:r>
            <a:endParaRPr/>
          </a:p>
          <a:p>
            <a:pPr indent="-342900" lvl="1" marL="8001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Too complicated / not interpretable</a:t>
            </a:r>
            <a:endParaRPr/>
          </a:p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4" name="Google Shape;204;p23"/>
          <p:cNvGraphicFramePr/>
          <p:nvPr/>
        </p:nvGraphicFramePr>
        <p:xfrm>
          <a:off x="2598293" y="2296410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{DF2DB5E7-696A-495B-BAD9-ECFF5E1D9F3E}</a:tableStyleId>
              </a:tblPr>
              <a:tblGrid>
                <a:gridCol w="1317125"/>
                <a:gridCol w="1317125"/>
                <a:gridCol w="1317125"/>
                <a:gridCol w="1317125"/>
                <a:gridCol w="1317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Twilight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Wall-E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Twilight II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Furious 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 sz="1800">
                        <a:solidFill>
                          <a:srgbClr val="00B0F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 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 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pic>
        <p:nvPicPr>
          <p:cNvPr descr="Netflix Subscription for IPU rooms – Donate to Jersey Hospice Care" id="205" name="Google Shape;2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8376" y="315209"/>
            <a:ext cx="1398609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NETFLIX PRIZE II</a:t>
            </a:r>
            <a:endParaRPr/>
          </a:p>
        </p:txBody>
      </p:sp>
      <p:sp>
        <p:nvSpPr>
          <p:cNvPr id="211" name="Google Shape;211;p2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2" name="Google Shape;212;p24"/>
          <p:cNvGrpSpPr/>
          <p:nvPr/>
        </p:nvGrpSpPr>
        <p:grpSpPr>
          <a:xfrm>
            <a:off x="2325791" y="2053649"/>
            <a:ext cx="5039930" cy="4589115"/>
            <a:chOff x="801788" y="1873769"/>
            <a:chExt cx="5039930" cy="4589115"/>
          </a:xfrm>
        </p:grpSpPr>
        <p:pic>
          <p:nvPicPr>
            <p:cNvPr id="213" name="Google Shape;21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0341" y="1873769"/>
              <a:ext cx="4701377" cy="4250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4"/>
            <p:cNvSpPr txBox="1"/>
            <p:nvPr/>
          </p:nvSpPr>
          <p:spPr>
            <a:xfrm>
              <a:off x="1140341" y="6124329"/>
              <a:ext cx="47013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Latent factor 2</a:t>
              </a:r>
              <a:endParaRPr/>
            </a:p>
          </p:txBody>
        </p:sp>
        <p:sp>
          <p:nvSpPr>
            <p:cNvPr id="215" name="Google Shape;215;p24"/>
            <p:cNvSpPr txBox="1"/>
            <p:nvPr/>
          </p:nvSpPr>
          <p:spPr>
            <a:xfrm rot="-5400000">
              <a:off x="-1154216" y="3829772"/>
              <a:ext cx="4250562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Latent factor 1</a:t>
              </a:r>
              <a:endParaRPr/>
            </a:p>
          </p:txBody>
        </p:sp>
      </p:grpSp>
      <p:sp>
        <p:nvSpPr>
          <p:cNvPr id="216" name="Google Shape;216;p24"/>
          <p:cNvSpPr txBox="1"/>
          <p:nvPr/>
        </p:nvSpPr>
        <p:spPr>
          <a:xfrm>
            <a:off x="1494019" y="6552827"/>
            <a:ext cx="45869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courtesy of Christopher Volinsky</a:t>
            </a:r>
            <a:endParaRPr i="1"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7472417" y="2962392"/>
            <a:ext cx="2844201" cy="172386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Latent factors model: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factors with max discrimination between movies</a:t>
            </a:r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2153590" y="1524318"/>
            <a:ext cx="6158459" cy="529328"/>
            <a:chOff x="629587" y="1524318"/>
            <a:chExt cx="6158459" cy="529328"/>
          </a:xfrm>
        </p:grpSpPr>
        <p:sp>
          <p:nvSpPr>
            <p:cNvPr id="219" name="Google Shape;219;p24"/>
            <p:cNvSpPr/>
            <p:nvPr/>
          </p:nvSpPr>
          <p:spPr>
            <a:xfrm>
              <a:off x="629587" y="1524318"/>
              <a:ext cx="2723213" cy="52932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Frat/Gross-Out Comedy</a:t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064833" y="1524318"/>
              <a:ext cx="2723213" cy="52932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Critically-Acclaimed/Strong Female Lead</a:t>
              </a:r>
              <a:endParaRPr/>
            </a:p>
          </p:txBody>
        </p:sp>
        <p:cxnSp>
          <p:nvCxnSpPr>
            <p:cNvPr id="221" name="Google Shape;221;p24"/>
            <p:cNvCxnSpPr>
              <a:stCxn id="219" idx="3"/>
              <a:endCxn id="220" idx="1"/>
            </p:cNvCxnSpPr>
            <p:nvPr/>
          </p:nvCxnSpPr>
          <p:spPr>
            <a:xfrm>
              <a:off x="3352800" y="1788982"/>
              <a:ext cx="711900" cy="0"/>
            </a:xfrm>
            <a:prstGeom prst="straightConnector1">
              <a:avLst/>
            </a:prstGeom>
            <a:noFill/>
            <a:ln cap="flat" cmpd="sng" w="41275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2" name="Google Shape;222;p24"/>
          <p:cNvGrpSpPr/>
          <p:nvPr/>
        </p:nvGrpSpPr>
        <p:grpSpPr>
          <a:xfrm>
            <a:off x="1613942" y="2398429"/>
            <a:ext cx="809468" cy="3440825"/>
            <a:chOff x="89942" y="2398426"/>
            <a:chExt cx="809468" cy="3440825"/>
          </a:xfrm>
        </p:grpSpPr>
        <p:sp>
          <p:nvSpPr>
            <p:cNvPr id="223" name="Google Shape;223;p24"/>
            <p:cNvSpPr/>
            <p:nvPr/>
          </p:nvSpPr>
          <p:spPr>
            <a:xfrm>
              <a:off x="89942" y="2398426"/>
              <a:ext cx="809468" cy="4197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Artsy</a:t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89942" y="5419526"/>
              <a:ext cx="809468" cy="4197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BB</a:t>
              </a:r>
              <a:endParaRPr/>
            </a:p>
          </p:txBody>
        </p:sp>
        <p:cxnSp>
          <p:nvCxnSpPr>
            <p:cNvPr id="225" name="Google Shape;225;p24"/>
            <p:cNvCxnSpPr>
              <a:stCxn id="223" idx="2"/>
              <a:endCxn id="224" idx="0"/>
            </p:cNvCxnSpPr>
            <p:nvPr/>
          </p:nvCxnSpPr>
          <p:spPr>
            <a:xfrm>
              <a:off x="494676" y="2818151"/>
              <a:ext cx="0" cy="2601300"/>
            </a:xfrm>
            <a:prstGeom prst="straightConnector1">
              <a:avLst/>
            </a:prstGeom>
            <a:noFill/>
            <a:ln cap="flat" cmpd="sng" w="41275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descr="Netflix Subscription for IPU rooms – Donate to Jersey Hospice Care" id="226" name="Google Shape;22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8376" y="315209"/>
            <a:ext cx="1398609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NETFLIX PRIZE III</a:t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Netflix initially planned a follow-up competition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In 2007, UT Austin managed to deanonymize portions of the original released (anonymized) Netflix dataset: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????????????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Matched rating against those made publicly on IMDb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Why could this be bad?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2009—2010, four Netflix users filed a class-action lawsuit against Netflix over</a:t>
            </a:r>
            <a:endParaRPr/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tflix Subscription for IPU rooms – Donate to Jersey Hospice Care" id="234" name="Google Shape;2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8376" y="315209"/>
            <a:ext cx="1398609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MONEYBALL</a:t>
            </a:r>
            <a:endParaRPr/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609600" y="1752602"/>
            <a:ext cx="4661402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Baseball teams drafted rookie players primarily based on human scouts’ opinions of their talents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</a:rPr>
              <a:t>Paul DePodesta</a:t>
            </a:r>
            <a:r>
              <a:rPr lang="en-US"/>
              <a:t>, data scientist </a:t>
            </a:r>
            <a:r>
              <a:rPr i="1" lang="en-US"/>
              <a:t>du jour</a:t>
            </a:r>
            <a:r>
              <a:rPr lang="en-US"/>
              <a:t>, convinces the {bad, poor} Oakland Athletics to use a </a:t>
            </a:r>
            <a:r>
              <a:rPr lang="en-US">
                <a:solidFill>
                  <a:schemeClr val="dk2"/>
                </a:solidFill>
              </a:rPr>
              <a:t>quantitative</a:t>
            </a:r>
            <a:r>
              <a:rPr lang="en-US"/>
              <a:t> aka sabermetric approach to hiring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(Spoiler: Red Sox offer Brand a job, he says no, they take a sabermetric approach and win the World Series.)</a:t>
            </a:r>
            <a:endParaRPr/>
          </a:p>
          <a:p>
            <a:pPr indent="0" lvl="0" marL="0" rtl="0" algn="l"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(Spoiler #2: DePodesta is now Chief Strategy Officer for the Browns, and they extended his contract in 2021, so we’ll see what happens!)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914" y="2263710"/>
            <a:ext cx="4661402" cy="457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3919" y="152718"/>
            <a:ext cx="1807392" cy="203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903" y="0"/>
            <a:ext cx="71707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7243635" y="6289810"/>
            <a:ext cx="30430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http://www.businessinsider.com/best-jobs-in-america-in-2017-2017-1/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1524000" y="2614836"/>
            <a:ext cx="8989454" cy="16484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 Black"/>
              <a:buNone/>
            </a:pPr>
            <a:r>
              <a:rPr i="1" lang="en-US" sz="2400">
                <a:solidFill>
                  <a:srgbClr val="7F7F7F"/>
                </a:solidFill>
              </a:rPr>
              <a:t>NEXT (AKA THE REST OF THIS) CLASS:</a:t>
            </a:r>
            <a:br>
              <a:rPr lang="en-US"/>
            </a:br>
            <a:r>
              <a:rPr lang="en-US"/>
              <a:t>SCRAPING DATA WITH PYTHON</a:t>
            </a:r>
            <a:endParaRPr b="1" i="1">
              <a:solidFill>
                <a:schemeClr val="accent1"/>
              </a:solidFill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499" y="4668920"/>
            <a:ext cx="5406461" cy="182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7416" y="418966"/>
            <a:ext cx="4168898" cy="260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THE DATA LIFECYCLE</a:t>
            </a:r>
            <a:endParaRPr/>
          </a:p>
        </p:txBody>
      </p:sp>
      <p:sp>
        <p:nvSpPr>
          <p:cNvPr id="267" name="Google Shape;267;p2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850533" y="2193053"/>
            <a:ext cx="1615053" cy="246398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grpSp>
        <p:nvGrpSpPr>
          <p:cNvPr id="269" name="Google Shape;269;p29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270" name="Google Shape;270;p29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processing</a:t>
              </a:r>
              <a:endParaRPr/>
            </a:p>
          </p:txBody>
        </p:sp>
        <p:cxnSp>
          <p:nvCxnSpPr>
            <p:cNvPr id="271" name="Google Shape;271;p29"/>
            <p:cNvCxnSpPr>
              <a:stCxn id="268" idx="3"/>
              <a:endCxn id="270" idx="1"/>
            </p:cNvCxnSpPr>
            <p:nvPr/>
          </p:nvCxnSpPr>
          <p:spPr>
            <a:xfrm>
              <a:off x="1604361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cxnSp>
        <p:nvCxnSpPr>
          <p:cNvPr id="272" name="Google Shape;272;p29"/>
          <p:cNvCxnSpPr>
            <a:stCxn id="270" idx="2"/>
            <a:endCxn id="268" idx="2"/>
          </p:cNvCxnSpPr>
          <p:nvPr/>
        </p:nvCxnSpPr>
        <p:spPr>
          <a:xfrm rot="5400000">
            <a:off x="2767180" y="3547792"/>
            <a:ext cx="600" cy="2219100"/>
          </a:xfrm>
          <a:prstGeom prst="curvedConnector3">
            <a:avLst>
              <a:gd fmla="val 46132250" name="adj1"/>
            </a:avLst>
          </a:prstGeom>
          <a:noFill/>
          <a:ln cap="flat" cmpd="sng" w="412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</p:cxnSp>
      <p:grpSp>
        <p:nvGrpSpPr>
          <p:cNvPr id="273" name="Google Shape;273;p29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274" name="Google Shape;274;p29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Exploratory analysis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&amp;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viz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9"/>
            <p:cNvCxnSpPr>
              <a:stCxn id="270" idx="3"/>
              <a:endCxn id="274" idx="1"/>
            </p:cNvCxnSpPr>
            <p:nvPr/>
          </p:nvCxnSpPr>
          <p:spPr>
            <a:xfrm>
              <a:off x="3386055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76" name="Google Shape;276;p29"/>
          <p:cNvGrpSpPr/>
          <p:nvPr/>
        </p:nvGrpSpPr>
        <p:grpSpPr>
          <a:xfrm>
            <a:off x="1658044" y="4657042"/>
            <a:ext cx="4437956" cy="374"/>
            <a:chOff x="955955" y="4023364"/>
            <a:chExt cx="3563400" cy="300"/>
          </a:xfrm>
        </p:grpSpPr>
        <p:cxnSp>
          <p:nvCxnSpPr>
            <p:cNvPr id="277" name="Google Shape;277;p29"/>
            <p:cNvCxnSpPr>
              <a:stCxn id="274" idx="2"/>
              <a:endCxn id="270" idx="2"/>
            </p:cNvCxnSpPr>
            <p:nvPr/>
          </p:nvCxnSpPr>
          <p:spPr>
            <a:xfrm rot="5400000">
              <a:off x="3628355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78" name="Google Shape;278;p29"/>
            <p:cNvCxnSpPr>
              <a:stCxn id="274" idx="2"/>
              <a:endCxn id="268" idx="2"/>
            </p:cNvCxnSpPr>
            <p:nvPr/>
          </p:nvCxnSpPr>
          <p:spPr>
            <a:xfrm rot="5400000">
              <a:off x="2737505" y="2241814"/>
              <a:ext cx="300" cy="3563400"/>
            </a:xfrm>
            <a:prstGeom prst="curvedConnector3">
              <a:avLst>
                <a:gd fmla="val -974502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79" name="Google Shape;279;p29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280" name="Google Shape;280;p29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Analysis, hypothesis testing, &amp; ML</a:t>
              </a:r>
              <a:endParaRPr/>
            </a:p>
          </p:txBody>
        </p:sp>
        <p:cxnSp>
          <p:nvCxnSpPr>
            <p:cNvPr id="281" name="Google Shape;281;p29"/>
            <p:cNvCxnSpPr>
              <a:stCxn id="274" idx="3"/>
              <a:endCxn id="280" idx="1"/>
            </p:cNvCxnSpPr>
            <p:nvPr/>
          </p:nvCxnSpPr>
          <p:spPr>
            <a:xfrm>
              <a:off x="5167749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2" name="Google Shape;282;p29"/>
          <p:cNvGrpSpPr/>
          <p:nvPr/>
        </p:nvGrpSpPr>
        <p:grpSpPr>
          <a:xfrm>
            <a:off x="1658036" y="4657042"/>
            <a:ext cx="6656933" cy="374"/>
            <a:chOff x="955949" y="4023364"/>
            <a:chExt cx="5345100" cy="300"/>
          </a:xfrm>
        </p:grpSpPr>
        <p:cxnSp>
          <p:nvCxnSpPr>
            <p:cNvPr id="283" name="Google Shape;283;p29"/>
            <p:cNvCxnSpPr>
              <a:stCxn id="280" idx="2"/>
              <a:endCxn id="274" idx="2"/>
            </p:cNvCxnSpPr>
            <p:nvPr/>
          </p:nvCxnSpPr>
          <p:spPr>
            <a:xfrm rot="5400000">
              <a:off x="5410049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84" name="Google Shape;284;p29"/>
            <p:cNvCxnSpPr>
              <a:stCxn id="280" idx="2"/>
              <a:endCxn id="270" idx="2"/>
            </p:cNvCxnSpPr>
            <p:nvPr/>
          </p:nvCxnSpPr>
          <p:spPr>
            <a:xfrm rot="5400000">
              <a:off x="4519199" y="2241814"/>
              <a:ext cx="300" cy="3563400"/>
            </a:xfrm>
            <a:prstGeom prst="curvedConnector3">
              <a:avLst>
                <a:gd fmla="val -869394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85" name="Google Shape;285;p29"/>
            <p:cNvCxnSpPr>
              <a:stCxn id="280" idx="2"/>
              <a:endCxn id="268" idx="2"/>
            </p:cNvCxnSpPr>
            <p:nvPr/>
          </p:nvCxnSpPr>
          <p:spPr>
            <a:xfrm rot="5400000">
              <a:off x="3628349" y="1350964"/>
              <a:ext cx="300" cy="5345100"/>
            </a:xfrm>
            <a:prstGeom prst="curvedConnector3">
              <a:avLst>
                <a:gd fmla="val 707277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6" name="Google Shape;286;p29"/>
          <p:cNvGrpSpPr/>
          <p:nvPr/>
        </p:nvGrpSpPr>
        <p:grpSpPr>
          <a:xfrm>
            <a:off x="9122496" y="2193053"/>
            <a:ext cx="2218971" cy="2463989"/>
            <a:chOff x="6949442" y="2044932"/>
            <a:chExt cx="1781695" cy="1978429"/>
          </a:xfrm>
        </p:grpSpPr>
        <p:sp>
          <p:nvSpPr>
            <p:cNvPr id="287" name="Google Shape;287;p29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Insight &amp; Policy Decision</a:t>
              </a:r>
              <a:endParaRPr/>
            </a:p>
          </p:txBody>
        </p:sp>
        <p:cxnSp>
          <p:nvCxnSpPr>
            <p:cNvPr id="288" name="Google Shape;288;p29"/>
            <p:cNvCxnSpPr>
              <a:stCxn id="280" idx="3"/>
              <a:endCxn id="287" idx="1"/>
            </p:cNvCxnSpPr>
            <p:nvPr/>
          </p:nvCxnSpPr>
          <p:spPr>
            <a:xfrm>
              <a:off x="6949442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9" name="Google Shape;289;p29"/>
          <p:cNvGrpSpPr/>
          <p:nvPr/>
        </p:nvGrpSpPr>
        <p:grpSpPr>
          <a:xfrm>
            <a:off x="1658030" y="4657042"/>
            <a:ext cx="8875911" cy="374"/>
            <a:chOff x="955944" y="4023364"/>
            <a:chExt cx="7126800" cy="300"/>
          </a:xfrm>
        </p:grpSpPr>
        <p:cxnSp>
          <p:nvCxnSpPr>
            <p:cNvPr id="290" name="Google Shape;290;p29"/>
            <p:cNvCxnSpPr>
              <a:stCxn id="287" idx="2"/>
              <a:endCxn id="280" idx="2"/>
            </p:cNvCxnSpPr>
            <p:nvPr/>
          </p:nvCxnSpPr>
          <p:spPr>
            <a:xfrm rot="5400000">
              <a:off x="7191744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91" name="Google Shape;291;p29"/>
            <p:cNvCxnSpPr>
              <a:stCxn id="287" idx="2"/>
              <a:endCxn id="274" idx="2"/>
            </p:cNvCxnSpPr>
            <p:nvPr/>
          </p:nvCxnSpPr>
          <p:spPr>
            <a:xfrm rot="5400000">
              <a:off x="6300894" y="2241814"/>
              <a:ext cx="300" cy="3563400"/>
            </a:xfrm>
            <a:prstGeom prst="curvedConnector3">
              <a:avLst>
                <a:gd fmla="val -1184725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92" name="Google Shape;292;p29"/>
            <p:cNvCxnSpPr>
              <a:stCxn id="287" idx="2"/>
              <a:endCxn id="270" idx="2"/>
            </p:cNvCxnSpPr>
            <p:nvPr/>
          </p:nvCxnSpPr>
          <p:spPr>
            <a:xfrm rot="5400000">
              <a:off x="5410044" y="1350964"/>
              <a:ext cx="300" cy="5345100"/>
            </a:xfrm>
            <a:prstGeom prst="curvedConnector3">
              <a:avLst>
                <a:gd fmla="val 812391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93" name="Google Shape;293;p29"/>
            <p:cNvCxnSpPr>
              <a:stCxn id="287" idx="2"/>
              <a:endCxn id="268" idx="2"/>
            </p:cNvCxnSpPr>
            <p:nvPr/>
          </p:nvCxnSpPr>
          <p:spPr>
            <a:xfrm rot="5400000">
              <a:off x="4519194" y="460114"/>
              <a:ext cx="300" cy="7126800"/>
            </a:xfrm>
            <a:prstGeom prst="curvedConnector3">
              <a:avLst>
                <a:gd fmla="val 2704394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609599" y="152718"/>
            <a:ext cx="878731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(THE REST OF) TODAY’S LECTURE</a:t>
            </a:r>
            <a:endParaRPr/>
          </a:p>
        </p:txBody>
      </p:sp>
      <p:sp>
        <p:nvSpPr>
          <p:cNvPr id="300" name="Google Shape;300;p3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30"/>
          <p:cNvSpPr/>
          <p:nvPr/>
        </p:nvSpPr>
        <p:spPr>
          <a:xfrm>
            <a:off x="850533" y="2193053"/>
            <a:ext cx="1615053" cy="2463989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28575">
            <a:solidFill>
              <a:srgbClr val="3B4F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303" name="Google Shape;303;p30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processing</a:t>
              </a:r>
              <a:endParaRPr/>
            </a:p>
          </p:txBody>
        </p:sp>
        <p:cxnSp>
          <p:nvCxnSpPr>
            <p:cNvPr id="304" name="Google Shape;304;p30"/>
            <p:cNvCxnSpPr>
              <a:stCxn id="301" idx="3"/>
              <a:endCxn id="303" idx="1"/>
            </p:cNvCxnSpPr>
            <p:nvPr/>
          </p:nvCxnSpPr>
          <p:spPr>
            <a:xfrm>
              <a:off x="1604361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cxnSp>
        <p:nvCxnSpPr>
          <p:cNvPr id="305" name="Google Shape;305;p30"/>
          <p:cNvCxnSpPr>
            <a:stCxn id="303" idx="2"/>
            <a:endCxn id="301" idx="2"/>
          </p:cNvCxnSpPr>
          <p:nvPr/>
        </p:nvCxnSpPr>
        <p:spPr>
          <a:xfrm rot="5400000">
            <a:off x="2767180" y="3547792"/>
            <a:ext cx="600" cy="2219100"/>
          </a:xfrm>
          <a:prstGeom prst="curvedConnector3">
            <a:avLst>
              <a:gd fmla="val 46132250" name="adj1"/>
            </a:avLst>
          </a:prstGeom>
          <a:noFill/>
          <a:ln cap="flat" cmpd="sng" w="412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</p:cxnSp>
      <p:grpSp>
        <p:nvGrpSpPr>
          <p:cNvPr id="306" name="Google Shape;306;p30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307" name="Google Shape;307;p30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Exploratory analysis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&amp;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viz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8" name="Google Shape;308;p30"/>
            <p:cNvCxnSpPr>
              <a:stCxn id="303" idx="3"/>
              <a:endCxn id="307" idx="1"/>
            </p:cNvCxnSpPr>
            <p:nvPr/>
          </p:nvCxnSpPr>
          <p:spPr>
            <a:xfrm>
              <a:off x="3386055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09" name="Google Shape;309;p30"/>
          <p:cNvGrpSpPr/>
          <p:nvPr/>
        </p:nvGrpSpPr>
        <p:grpSpPr>
          <a:xfrm>
            <a:off x="1658044" y="4657042"/>
            <a:ext cx="4437956" cy="374"/>
            <a:chOff x="955955" y="4023364"/>
            <a:chExt cx="3563400" cy="300"/>
          </a:xfrm>
        </p:grpSpPr>
        <p:cxnSp>
          <p:nvCxnSpPr>
            <p:cNvPr id="310" name="Google Shape;310;p30"/>
            <p:cNvCxnSpPr>
              <a:stCxn id="307" idx="2"/>
              <a:endCxn id="303" idx="2"/>
            </p:cNvCxnSpPr>
            <p:nvPr/>
          </p:nvCxnSpPr>
          <p:spPr>
            <a:xfrm rot="5400000">
              <a:off x="3628355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11" name="Google Shape;311;p30"/>
            <p:cNvCxnSpPr>
              <a:stCxn id="307" idx="2"/>
              <a:endCxn id="301" idx="2"/>
            </p:cNvCxnSpPr>
            <p:nvPr/>
          </p:nvCxnSpPr>
          <p:spPr>
            <a:xfrm rot="5400000">
              <a:off x="2737505" y="2241814"/>
              <a:ext cx="300" cy="3563400"/>
            </a:xfrm>
            <a:prstGeom prst="curvedConnector3">
              <a:avLst>
                <a:gd fmla="val -974502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12" name="Google Shape;312;p30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313" name="Google Shape;313;p30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Analysis, hypothesis testing, &amp; ML</a:t>
              </a:r>
              <a:endParaRPr/>
            </a:p>
          </p:txBody>
        </p:sp>
        <p:cxnSp>
          <p:nvCxnSpPr>
            <p:cNvPr id="314" name="Google Shape;314;p30"/>
            <p:cNvCxnSpPr>
              <a:stCxn id="307" idx="3"/>
              <a:endCxn id="313" idx="1"/>
            </p:cNvCxnSpPr>
            <p:nvPr/>
          </p:nvCxnSpPr>
          <p:spPr>
            <a:xfrm>
              <a:off x="5167749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15" name="Google Shape;315;p30"/>
          <p:cNvGrpSpPr/>
          <p:nvPr/>
        </p:nvGrpSpPr>
        <p:grpSpPr>
          <a:xfrm>
            <a:off x="1658036" y="4657042"/>
            <a:ext cx="6656933" cy="374"/>
            <a:chOff x="955949" y="4023364"/>
            <a:chExt cx="5345100" cy="300"/>
          </a:xfrm>
        </p:grpSpPr>
        <p:cxnSp>
          <p:nvCxnSpPr>
            <p:cNvPr id="316" name="Google Shape;316;p30"/>
            <p:cNvCxnSpPr>
              <a:stCxn id="313" idx="2"/>
              <a:endCxn id="307" idx="2"/>
            </p:cNvCxnSpPr>
            <p:nvPr/>
          </p:nvCxnSpPr>
          <p:spPr>
            <a:xfrm rot="5400000">
              <a:off x="5410049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17" name="Google Shape;317;p30"/>
            <p:cNvCxnSpPr>
              <a:stCxn id="313" idx="2"/>
              <a:endCxn id="303" idx="2"/>
            </p:cNvCxnSpPr>
            <p:nvPr/>
          </p:nvCxnSpPr>
          <p:spPr>
            <a:xfrm rot="5400000">
              <a:off x="4519199" y="2241814"/>
              <a:ext cx="300" cy="3563400"/>
            </a:xfrm>
            <a:prstGeom prst="curvedConnector3">
              <a:avLst>
                <a:gd fmla="val -869394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18" name="Google Shape;318;p30"/>
            <p:cNvCxnSpPr>
              <a:stCxn id="313" idx="2"/>
              <a:endCxn id="301" idx="2"/>
            </p:cNvCxnSpPr>
            <p:nvPr/>
          </p:nvCxnSpPr>
          <p:spPr>
            <a:xfrm rot="5400000">
              <a:off x="3628349" y="1350964"/>
              <a:ext cx="300" cy="5345100"/>
            </a:xfrm>
            <a:prstGeom prst="curvedConnector3">
              <a:avLst>
                <a:gd fmla="val 707277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19" name="Google Shape;319;p30"/>
          <p:cNvGrpSpPr/>
          <p:nvPr/>
        </p:nvGrpSpPr>
        <p:grpSpPr>
          <a:xfrm>
            <a:off x="9122496" y="2193053"/>
            <a:ext cx="2218971" cy="2463989"/>
            <a:chOff x="6949442" y="2044932"/>
            <a:chExt cx="1781695" cy="1978429"/>
          </a:xfrm>
        </p:grpSpPr>
        <p:sp>
          <p:nvSpPr>
            <p:cNvPr id="320" name="Google Shape;320;p30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Insight &amp; Policy Decision</a:t>
              </a:r>
              <a:endParaRPr/>
            </a:p>
          </p:txBody>
        </p:sp>
        <p:cxnSp>
          <p:nvCxnSpPr>
            <p:cNvPr id="321" name="Google Shape;321;p30"/>
            <p:cNvCxnSpPr>
              <a:stCxn id="313" idx="3"/>
              <a:endCxn id="320" idx="1"/>
            </p:cNvCxnSpPr>
            <p:nvPr/>
          </p:nvCxnSpPr>
          <p:spPr>
            <a:xfrm>
              <a:off x="6949442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22" name="Google Shape;322;p30"/>
          <p:cNvGrpSpPr/>
          <p:nvPr/>
        </p:nvGrpSpPr>
        <p:grpSpPr>
          <a:xfrm>
            <a:off x="1658030" y="4657042"/>
            <a:ext cx="8875911" cy="374"/>
            <a:chOff x="955944" y="4023364"/>
            <a:chExt cx="7126800" cy="300"/>
          </a:xfrm>
        </p:grpSpPr>
        <p:cxnSp>
          <p:nvCxnSpPr>
            <p:cNvPr id="323" name="Google Shape;323;p30"/>
            <p:cNvCxnSpPr>
              <a:stCxn id="320" idx="2"/>
              <a:endCxn id="313" idx="2"/>
            </p:cNvCxnSpPr>
            <p:nvPr/>
          </p:nvCxnSpPr>
          <p:spPr>
            <a:xfrm rot="5400000">
              <a:off x="7191744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24" name="Google Shape;324;p30"/>
            <p:cNvCxnSpPr>
              <a:stCxn id="320" idx="2"/>
              <a:endCxn id="307" idx="2"/>
            </p:cNvCxnSpPr>
            <p:nvPr/>
          </p:nvCxnSpPr>
          <p:spPr>
            <a:xfrm rot="5400000">
              <a:off x="6300894" y="2241814"/>
              <a:ext cx="300" cy="3563400"/>
            </a:xfrm>
            <a:prstGeom prst="curvedConnector3">
              <a:avLst>
                <a:gd fmla="val -1184725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25" name="Google Shape;325;p30"/>
            <p:cNvCxnSpPr>
              <a:stCxn id="320" idx="2"/>
              <a:endCxn id="303" idx="2"/>
            </p:cNvCxnSpPr>
            <p:nvPr/>
          </p:nvCxnSpPr>
          <p:spPr>
            <a:xfrm rot="5400000">
              <a:off x="5410044" y="1350964"/>
              <a:ext cx="300" cy="5345100"/>
            </a:xfrm>
            <a:prstGeom prst="curvedConnector3">
              <a:avLst>
                <a:gd fmla="val 812391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26" name="Google Shape;326;p30"/>
            <p:cNvCxnSpPr>
              <a:stCxn id="320" idx="2"/>
              <a:endCxn id="301" idx="2"/>
            </p:cNvCxnSpPr>
            <p:nvPr/>
          </p:nvCxnSpPr>
          <p:spPr>
            <a:xfrm rot="5400000">
              <a:off x="4519194" y="460114"/>
              <a:ext cx="300" cy="7126800"/>
            </a:xfrm>
            <a:prstGeom prst="curvedConnector3">
              <a:avLst>
                <a:gd fmla="val 2704394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BUT FIRST, SNAKES!</a:t>
            </a:r>
            <a:endParaRPr/>
          </a:p>
        </p:txBody>
      </p:sp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Python is an interpreted, dynamically-typed, high-level, garbage-collected, object-oriented-functional-imperative, and widely used scripting language.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Interpreted:</a:t>
            </a:r>
            <a:r>
              <a:rPr b="0" lang="en-US"/>
              <a:t> instructions executed without being compiled into (virtual) machine instructions*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Dynamically-typed:</a:t>
            </a:r>
            <a:r>
              <a:rPr b="0" lang="en-US"/>
              <a:t> verifies type safety at runtime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High-level:</a:t>
            </a:r>
            <a:r>
              <a:rPr b="0" lang="en-US"/>
              <a:t> abstracted away from the raw metal and kernel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Garbage-collected:</a:t>
            </a:r>
            <a:r>
              <a:rPr b="0" lang="en-US"/>
              <a:t> memory management is automated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OOFI:</a:t>
            </a:r>
            <a:r>
              <a:rPr b="0" lang="en-US"/>
              <a:t> you can do bits of OO, F, and I programming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Not the point of this class!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Python is </a:t>
            </a:r>
            <a:r>
              <a:rPr b="0" lang="en-US">
                <a:solidFill>
                  <a:schemeClr val="dk2"/>
                </a:solidFill>
              </a:rPr>
              <a:t>fast</a:t>
            </a:r>
            <a:r>
              <a:rPr b="0" lang="en-US"/>
              <a:t> (developer time), </a:t>
            </a:r>
            <a:r>
              <a:rPr b="0" lang="en-US">
                <a:solidFill>
                  <a:schemeClr val="dk2"/>
                </a:solidFill>
              </a:rPr>
              <a:t>intuitive</a:t>
            </a:r>
            <a:r>
              <a:rPr b="0" lang="en-US"/>
              <a:t>, and </a:t>
            </a:r>
            <a:r>
              <a:rPr b="0" lang="en-US">
                <a:solidFill>
                  <a:schemeClr val="dk2"/>
                </a:solidFill>
              </a:rPr>
              <a:t>used in industry</a:t>
            </a:r>
            <a:r>
              <a:rPr b="0" lang="en-US"/>
              <a:t>!</a:t>
            </a:r>
            <a:endParaRPr/>
          </a:p>
          <a:p>
            <a:pPr indent="-215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3" name="Google Shape;333;p3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6939" y="32788"/>
            <a:ext cx="5035461" cy="170082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6546939" y="6535713"/>
            <a:ext cx="52165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*you can compile Python source, but it’s not required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THE ZEN OF PYTHON </a:t>
            </a:r>
            <a:endParaRPr/>
          </a:p>
        </p:txBody>
      </p:sp>
      <p:sp>
        <p:nvSpPr>
          <p:cNvPr id="341" name="Google Shape;341;p32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Beautiful is better than ugly.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Explicit is better than implicit.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Simple is better than complex.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Complex is better than complicated.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Flat is better than nested.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Sparse is better than dense.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Readability counts.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Special cases aren't special enough to break the rules …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… although practicality beats purity.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Errors should never pass silently …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… unless explicitly silenced.</a:t>
            </a:r>
            <a:endParaRPr/>
          </a:p>
        </p:txBody>
      </p:sp>
      <p:sp>
        <p:nvSpPr>
          <p:cNvPr id="342" name="Google Shape;342;p3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32"/>
          <p:cNvSpPr txBox="1"/>
          <p:nvPr/>
        </p:nvSpPr>
        <p:spPr>
          <a:xfrm>
            <a:off x="6786972" y="6534436"/>
            <a:ext cx="49467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Thanks: SDSMT ACM/LUG</a:t>
            </a:r>
            <a:endParaRPr/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4845" y="1524318"/>
            <a:ext cx="3530007" cy="369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1524001" y="2927717"/>
            <a:ext cx="8989454" cy="10293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/>
              <a:t>(A FEW) DATA SCIENCE SUCCESS STORIES &amp; CAUTIONARY TALES</a:t>
            </a:r>
            <a:endParaRPr i="1">
              <a:solidFill>
                <a:srgbClr val="7F7F7F"/>
              </a:solidFill>
            </a:endParaRPr>
          </a:p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LITERATE PROGRAMMING</a:t>
            </a:r>
            <a:endParaRPr/>
          </a:p>
        </p:txBody>
      </p:sp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609600" y="1752601"/>
            <a:ext cx="8845685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Literate code contains in </a:t>
            </a:r>
            <a:r>
              <a:rPr lang="en-US">
                <a:solidFill>
                  <a:schemeClr val="dk2"/>
                </a:solidFill>
              </a:rPr>
              <a:t>one document</a:t>
            </a:r>
            <a:r>
              <a:rPr lang="en-US"/>
              <a:t>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the </a:t>
            </a:r>
            <a:r>
              <a:rPr b="0" lang="en-US">
                <a:solidFill>
                  <a:schemeClr val="dk2"/>
                </a:solidFill>
              </a:rPr>
              <a:t>source</a:t>
            </a:r>
            <a:r>
              <a:rPr b="0" lang="en-US"/>
              <a:t> code;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text </a:t>
            </a:r>
            <a:r>
              <a:rPr b="0" lang="en-US">
                <a:solidFill>
                  <a:schemeClr val="dk2"/>
                </a:solidFill>
              </a:rPr>
              <a:t>explanation</a:t>
            </a:r>
            <a:r>
              <a:rPr b="0" lang="en-US"/>
              <a:t> of the code; and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the</a:t>
            </a:r>
            <a:r>
              <a:rPr b="0" lang="en-US">
                <a:solidFill>
                  <a:schemeClr val="dk2"/>
                </a:solidFill>
              </a:rPr>
              <a:t> end result</a:t>
            </a:r>
            <a:r>
              <a:rPr b="0" lang="en-US"/>
              <a:t> of running the code.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Basic idea: present code in the order that logic and flow of human thoughts demand, not the machine-needed ordering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Necessary for data science!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Many choices made need textual explanation, ditto results.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Stuff you’ll be using in Project 0 (and beyond)!</a:t>
            </a:r>
            <a:endParaRPr/>
          </a:p>
        </p:txBody>
      </p:sp>
      <p:sp>
        <p:nvSpPr>
          <p:cNvPr id="351" name="Google Shape;351;p3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2782" y="695495"/>
            <a:ext cx="2220539" cy="38084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3"/>
          <p:cNvGrpSpPr/>
          <p:nvPr/>
        </p:nvGrpSpPr>
        <p:grpSpPr>
          <a:xfrm>
            <a:off x="2086131" y="5686108"/>
            <a:ext cx="8018307" cy="944996"/>
            <a:chOff x="532150" y="5352181"/>
            <a:chExt cx="8018307" cy="944996"/>
          </a:xfrm>
        </p:grpSpPr>
        <p:pic>
          <p:nvPicPr>
            <p:cNvPr id="354" name="Google Shape;35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JUPYTER PROJECT</a:t>
            </a:r>
            <a:endParaRPr/>
          </a:p>
        </p:txBody>
      </p:sp>
      <p:sp>
        <p:nvSpPr>
          <p:cNvPr id="361" name="Google Shape;361;p34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Started as iPython Notebooks, a web-based frontend to the iPython Shell</a:t>
            </a:r>
            <a:endParaRPr/>
          </a:p>
          <a:p>
            <a:pPr indent="-182880" lvl="1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“notebook” functionality separated out years ago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Now supports over 40 languages/kernels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Notebooks can be shared easily 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Can leverage big data tools like Spark</a:t>
            </a:r>
            <a:endParaRPr/>
          </a:p>
          <a:p>
            <a:pPr indent="-55879" lvl="1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Apache Zeppelin: </a:t>
            </a:r>
            <a:endParaRPr/>
          </a:p>
          <a:p>
            <a:pPr indent="-182880" lvl="1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https://www.linkedin.com/pulse/comprehensive-comparison-jupyter-vs-zeppelin-hoc-q-phan-mba-</a:t>
            </a:r>
            <a:endParaRPr/>
          </a:p>
          <a:p>
            <a:pPr indent="-55879" lvl="1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/>
              <a:t>Several others, e.g., RStudio (specific to R) – can run R via Jupyter, too (IMO, worse!)</a:t>
            </a:r>
            <a:endParaRPr/>
          </a:p>
          <a:p>
            <a:pPr indent="-55879" lvl="1" marL="45720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</p:txBody>
      </p:sp>
      <p:sp>
        <p:nvSpPr>
          <p:cNvPr id="362" name="Google Shape;362;p3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GOOGLE COLAB</a:t>
            </a:r>
            <a:endParaRPr/>
          </a:p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609600" y="1752601"/>
            <a:ext cx="6608323" cy="475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Recall: Jupyter Notebooks are web-based frontends that let you execute arbitrary Python in your browser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/>
              <a:t>What if you want to run some heavy computation (e.g., train a deep net from scratch, or even just do inference on a pre-trained net)?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Google Colab(oratory) lets you use Google’s GPUs and TPUs to do heavy lifting, generally for free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/>
              <a:t>Notebooks hosted on Google Drive or Github</a:t>
            </a:r>
            <a:endParaRPr b="0"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/>
              <a:t>Share them with other people with no install needed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b="0" lang="en-US"/>
              <a:t>Here’s an example CMSC320 tutorial from Fall 2020 that is available on Colab: </a:t>
            </a:r>
            <a:r>
              <a:rPr b="0" lang="en-US" sz="1200" u="sng">
                <a:solidFill>
                  <a:schemeClr val="hlink"/>
                </a:solidFill>
                <a:hlinkClick r:id="rId3"/>
              </a:rPr>
              <a:t>https://colab.research.google.com/drive/1co_-qwtCmwl_0hCU5Vrz0Lcnp-Qvy_4_</a:t>
            </a:r>
            <a:endParaRPr b="0" sz="1200"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You’ll see and use this, and similar cloud services, in ML / data science land.</a:t>
            </a:r>
            <a:endParaRPr/>
          </a:p>
        </p:txBody>
      </p:sp>
      <p:sp>
        <p:nvSpPr>
          <p:cNvPr id="369" name="Google Shape;369;p3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Colab - A Step-by-step Guide - AlgoTrading101 Blog" id="370" name="Google Shape;37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38" y="3732688"/>
            <a:ext cx="4164846" cy="277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tion to Deep Learning. Machine intelligence has started to… | by  Titash Mandal | Medium" id="371" name="Google Shape;37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1250" y="1284499"/>
            <a:ext cx="3911150" cy="184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10-MINUTE PYTHON PRIMER</a:t>
            </a:r>
            <a:endParaRPr/>
          </a:p>
        </p:txBody>
      </p:sp>
      <p:sp>
        <p:nvSpPr>
          <p:cNvPr id="377" name="Google Shape;377;p36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Define a function: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>
                <a:solidFill>
                  <a:schemeClr val="dk2"/>
                </a:solidFill>
              </a:rPr>
              <a:t>Python is whitespace-delimited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Define a function that returns a </a:t>
            </a:r>
            <a:r>
              <a:rPr lang="en-US">
                <a:solidFill>
                  <a:schemeClr val="dk2"/>
                </a:solidFill>
              </a:rPr>
              <a:t>tuple</a:t>
            </a:r>
            <a:r>
              <a:rPr lang="en-US"/>
              <a:t>:</a:t>
            </a:r>
            <a:r>
              <a:rPr lang="en-US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78" name="Google Shape;378;p3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609600" y="2224327"/>
            <a:ext cx="4367382" cy="167889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def my_func(x, y):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if x &gt; 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	return 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else: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	return y</a:t>
            </a: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609600" y="4821841"/>
            <a:ext cx="4367382" cy="136399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def my_func(x, y):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return (x-1, y+2)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(a, b) = my_func(1, 2)</a:t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609600" y="6285957"/>
            <a:ext cx="4367382" cy="441584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a = 0; b = 4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82" name="Google Shape;382;p36"/>
          <p:cNvSpPr/>
          <p:nvPr/>
        </p:nvSpPr>
        <p:spPr>
          <a:xfrm>
            <a:off x="5689599" y="2224327"/>
            <a:ext cx="5536119" cy="437356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def interview(n):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if n % 3 == 0 and n % 5 == 0: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return 'FizzBuzz'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elif n % 3 == 0: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return 'Fizz'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elif n % 5 == 0: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return 'Buzz'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return str(n)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print( "\n".join(interview(n) for n in xrange(1, 101))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USEFUL BUILT-IN FUNCTIONS: COUNTING AND ITERATING </a:t>
            </a:r>
            <a:endParaRPr/>
          </a:p>
        </p:txBody>
      </p:sp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609600" y="1752601"/>
            <a:ext cx="10160000" cy="4687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len</a:t>
            </a:r>
            <a:r>
              <a:rPr lang="en-US"/>
              <a:t>: returns the number of items of an enumerable object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en-US"/>
              <a:t>: returns an iterable object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enumerate</a:t>
            </a:r>
            <a:r>
              <a:rPr lang="en-US"/>
              <a:t>: returns iterable tuple (index, element) of a list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US"/>
            </a:br>
            <a:r>
              <a:rPr lang="en-US"/>
              <a:t>https://docs.python.org/3/library/functions.html</a:t>
            </a:r>
            <a:endParaRPr/>
          </a:p>
        </p:txBody>
      </p:sp>
      <p:sp>
        <p:nvSpPr>
          <p:cNvPr id="390" name="Google Shape;390;p3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1795577" y="2165167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len( [‘c’, ‘m’, ‘s’, ‘c’, 3, 2, 0] )</a:t>
            </a:r>
            <a:endParaRPr/>
          </a:p>
        </p:txBody>
      </p:sp>
      <p:sp>
        <p:nvSpPr>
          <p:cNvPr id="392" name="Google Shape;392;p37"/>
          <p:cNvSpPr/>
          <p:nvPr/>
        </p:nvSpPr>
        <p:spPr>
          <a:xfrm>
            <a:off x="1795577" y="2661264"/>
            <a:ext cx="7997252" cy="438912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7</a:t>
            </a:r>
            <a:endParaRPr/>
          </a:p>
        </p:txBody>
      </p:sp>
      <p:sp>
        <p:nvSpPr>
          <p:cNvPr id="393" name="Google Shape;393;p37"/>
          <p:cNvSpPr/>
          <p:nvPr/>
        </p:nvSpPr>
        <p:spPr>
          <a:xfrm>
            <a:off x="1795577" y="3596732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list( range(10) )</a:t>
            </a: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1795577" y="4092829"/>
            <a:ext cx="7997252" cy="438912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[0, 1, 2, 3, 4, 5, 6, 7, 8, 9]</a:t>
            </a: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1795577" y="5067207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enumerate( [“311”, “320”, “330”] )</a:t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1795577" y="5563304"/>
            <a:ext cx="7997252" cy="438912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[(0, “311”), (1, “320”), (2, “330”)]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USEFUL BUILT-IN FUNCTIONS: MAP AND FILTER</a:t>
            </a:r>
            <a:endParaRPr/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: apply a function to a sequence or iterable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en-US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en-US"/>
              <a:t>: returns a list* of elements for which a predicate is true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We’ll go over in much greater depth with pandas/numpy.</a:t>
            </a:r>
            <a:endParaRPr/>
          </a:p>
        </p:txBody>
      </p:sp>
      <p:sp>
        <p:nvSpPr>
          <p:cNvPr id="404" name="Google Shape;404;p3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1981200" y="2207178"/>
            <a:ext cx="7997252" cy="8831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arr = [1, 2, 3, 4, 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map(lambda x: x**2, arr)</a:t>
            </a:r>
            <a:endParaRPr/>
          </a:p>
        </p:txBody>
      </p:sp>
      <p:sp>
        <p:nvSpPr>
          <p:cNvPr id="406" name="Google Shape;406;p38"/>
          <p:cNvSpPr/>
          <p:nvPr/>
        </p:nvSpPr>
        <p:spPr>
          <a:xfrm>
            <a:off x="1981200" y="3159678"/>
            <a:ext cx="7997252" cy="441584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[1, 4, 9, 16, 25]</a:t>
            </a: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1981200" y="4154311"/>
            <a:ext cx="7997252" cy="8831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arr = [1, 2, 3, 4, 5, 6, 7]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filter(lambda x: x % 2 == 0, arr)</a:t>
            </a:r>
            <a:endParaRPr/>
          </a:p>
        </p:txBody>
      </p:sp>
      <p:sp>
        <p:nvSpPr>
          <p:cNvPr id="408" name="Google Shape;408;p38"/>
          <p:cNvSpPr/>
          <p:nvPr/>
        </p:nvSpPr>
        <p:spPr>
          <a:xfrm>
            <a:off x="1981200" y="5106811"/>
            <a:ext cx="7997252" cy="441584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[2, 4, 6]</a:t>
            </a:r>
            <a:endParaRPr/>
          </a:p>
        </p:txBody>
      </p:sp>
      <p:sp>
        <p:nvSpPr>
          <p:cNvPr id="409" name="Google Shape;409;p38"/>
          <p:cNvSpPr txBox="1"/>
          <p:nvPr/>
        </p:nvSpPr>
        <p:spPr>
          <a:xfrm>
            <a:off x="8224698" y="6580741"/>
            <a:ext cx="33788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*in Python 3, returns Iterable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PYTHONIC PROGRAMMING</a:t>
            </a:r>
            <a:endParaRPr/>
          </a:p>
        </p:txBody>
      </p:sp>
      <p:sp>
        <p:nvSpPr>
          <p:cNvPr id="415" name="Google Shape;415;p39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Basic iteration over an array in Java: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Direct translation into Python: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more “Pythonic” way of iterating: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1981200" y="4023521"/>
            <a:ext cx="7997252" cy="118872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idx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while idx &lt; len(arr):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print( arr[idx] ); idx += 1</a:t>
            </a: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1981200" y="2240280"/>
            <a:ext cx="7997252" cy="118872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int[] arr = new int[10];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for(int idx=0; idx&lt;arr.length; ++idx)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System.out.println( arr[idx] 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1981200" y="5806762"/>
            <a:ext cx="7997252" cy="8628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for element in arr: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print( element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LIST COMPREHENSIONS</a:t>
            </a:r>
            <a:endParaRPr/>
          </a:p>
        </p:txBody>
      </p:sp>
      <p:sp>
        <p:nvSpPr>
          <p:cNvPr id="425" name="Google Shape;425;p4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Construct sets like a mathematician!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/>
              <a:t>P</a:t>
            </a:r>
            <a:r>
              <a:rPr lang="en-US"/>
              <a:t> = { 1, 2, 4, 8, 16, …, 2</a:t>
            </a:r>
            <a:r>
              <a:rPr baseline="30000" lang="en-US"/>
              <a:t>16</a:t>
            </a:r>
            <a:r>
              <a:rPr lang="en-US"/>
              <a:t> }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/>
              <a:t>E</a:t>
            </a:r>
            <a:r>
              <a:rPr lang="en-US"/>
              <a:t> = { </a:t>
            </a:r>
            <a:r>
              <a:rPr i="1" lang="en-US"/>
              <a:t>x</a:t>
            </a:r>
            <a:r>
              <a:rPr lang="en-US"/>
              <a:t> | </a:t>
            </a:r>
            <a:r>
              <a:rPr i="1" lang="en-US"/>
              <a:t>x</a:t>
            </a:r>
            <a:r>
              <a:rPr lang="en-US"/>
              <a:t> in </a:t>
            </a:r>
            <a:r>
              <a:rPr b="0" lang="en-US"/>
              <a:t>ℕ</a:t>
            </a:r>
            <a:r>
              <a:rPr lang="en-US"/>
              <a:t>  and  </a:t>
            </a:r>
            <a:r>
              <a:rPr i="1" lang="en-US"/>
              <a:t>x</a:t>
            </a:r>
            <a:r>
              <a:rPr lang="en-US"/>
              <a:t> is odd  and  </a:t>
            </a:r>
            <a:r>
              <a:rPr i="1" lang="en-US"/>
              <a:t>x</a:t>
            </a:r>
            <a:r>
              <a:rPr lang="en-US"/>
              <a:t> &lt; 1000 }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Construct lists like a mathematician </a:t>
            </a:r>
            <a:r>
              <a:rPr lang="en-US">
                <a:solidFill>
                  <a:schemeClr val="dk2"/>
                </a:solidFill>
              </a:rPr>
              <a:t>who codes</a:t>
            </a:r>
            <a:r>
              <a:rPr lang="en-US"/>
              <a:t>!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Very similar to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, but: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You’ll see these way more than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 in the wild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Many people consider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/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en-US"/>
              <a:t> not “pythonic”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They can perform differently (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 is “lazier”)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1903379" y="3225267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 = [ 2**x for x in range(17) ]</a:t>
            </a:r>
            <a:endParaRPr/>
          </a:p>
        </p:txBody>
      </p:sp>
      <p:sp>
        <p:nvSpPr>
          <p:cNvPr id="428" name="Google Shape;428;p40"/>
          <p:cNvSpPr/>
          <p:nvPr/>
        </p:nvSpPr>
        <p:spPr>
          <a:xfrm>
            <a:off x="1888389" y="3782402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 = [ x for x in range(1000) if x % 2 != 0 ]</a:t>
            </a:r>
            <a:endParaRPr/>
          </a:p>
        </p:txBody>
      </p:sp>
      <p:pic>
        <p:nvPicPr>
          <p:cNvPr id="429" name="Google Shape;4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1016" y="4483892"/>
            <a:ext cx="1701384" cy="170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EXCEPTIONS</a:t>
            </a:r>
            <a:endParaRPr/>
          </a:p>
        </p:txBody>
      </p:sp>
      <p:sp>
        <p:nvSpPr>
          <p:cNvPr id="435" name="Google Shape;435;p41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Syntactically correct statement throws an exception: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tweepy</a:t>
            </a:r>
            <a:r>
              <a:rPr b="0" lang="en-US"/>
              <a:t> (Python Twitter API) returns “Rate limit exceeded”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sqlite (a file-based database) returns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IntegrityError</a:t>
            </a:r>
            <a:endParaRPr b="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</p:txBody>
      </p:sp>
      <p:sp>
        <p:nvSpPr>
          <p:cNvPr id="436" name="Google Shape;436;p4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1981200" y="3462728"/>
            <a:ext cx="7997252" cy="302662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print('Python', python_version())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try: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cause_a_NameError</a:t>
            </a:r>
            <a:endParaRPr sz="2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except NameError as err: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print(err, '-&gt; some extra text')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PYTHON 2 VS 3</a:t>
            </a:r>
            <a:endParaRPr/>
          </a:p>
        </p:txBody>
      </p:sp>
      <p:sp>
        <p:nvSpPr>
          <p:cNvPr id="444" name="Google Shape;444;p42"/>
          <p:cNvSpPr txBox="1"/>
          <p:nvPr>
            <p:ph idx="1" type="body"/>
          </p:nvPr>
        </p:nvSpPr>
        <p:spPr>
          <a:xfrm>
            <a:off x="609600" y="1752601"/>
            <a:ext cx="10160000" cy="460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Python 3 is intentionally </a:t>
            </a:r>
            <a:r>
              <a:rPr lang="en-US">
                <a:solidFill>
                  <a:schemeClr val="dk2"/>
                </a:solidFill>
              </a:rPr>
              <a:t>backwards incompatible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(But not </a:t>
            </a:r>
            <a:r>
              <a:rPr b="0" i="1" lang="en-US"/>
              <a:t>that</a:t>
            </a:r>
            <a:r>
              <a:rPr b="0" lang="en-US"/>
              <a:t> incompatible)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Biggest changes that matter for us: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print “statement”</a:t>
            </a:r>
            <a:r>
              <a:rPr b="0" lang="en-US"/>
              <a:t>	🡪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print(“function”)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1/2 = 0			🡪 1/2 = 0.5</a:t>
            </a:r>
            <a:r>
              <a:rPr b="0" lang="en-US"/>
              <a:t> and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1//2 = 0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ASCII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str</a:t>
            </a:r>
            <a:r>
              <a:rPr b="0" lang="en-US"/>
              <a:t> default 		🡪 default Unicode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Namespace ambiguity fixed: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	i = 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	[i for i in range(5)]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	print(i)   # ????????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Python 2: prints “4”; Python 3: prints “1” (narrow scope)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</p:txBody>
      </p:sp>
      <p:sp>
        <p:nvSpPr>
          <p:cNvPr id="445" name="Google Shape;445;p4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POLLING: 2008 &amp; 2012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Nate Silver uses a simple idea – taking a principled approach to aggregating polling instead of relying on punditry – and: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Predicts 49/50 states in 2008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Predicts 50/50 states in 2012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(He is also a great case study</a:t>
            </a:r>
            <a:br>
              <a:rPr lang="en-US"/>
            </a:br>
            <a:r>
              <a:rPr lang="en-US"/>
              <a:t>in creating a brand.)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7" name="Google Shape;117;p16"/>
          <p:cNvGrpSpPr/>
          <p:nvPr/>
        </p:nvGrpSpPr>
        <p:grpSpPr>
          <a:xfrm>
            <a:off x="6239244" y="2576529"/>
            <a:ext cx="3674694" cy="4116470"/>
            <a:chOff x="4715244" y="2576529"/>
            <a:chExt cx="3674694" cy="4116470"/>
          </a:xfrm>
        </p:grpSpPr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15244" y="2576529"/>
              <a:ext cx="3674694" cy="3777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6"/>
            <p:cNvSpPr txBox="1"/>
            <p:nvPr/>
          </p:nvSpPr>
          <p:spPr>
            <a:xfrm>
              <a:off x="4715244" y="6354445"/>
              <a:ext cx="36746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Democrat (+) or Republican (-) in 2012</a:t>
              </a:r>
              <a:endParaRPr/>
            </a:p>
          </p:txBody>
        </p:sp>
      </p:grpSp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4272" y="3518280"/>
            <a:ext cx="4296738" cy="164708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2323920" y="5836430"/>
            <a:ext cx="3277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https://hbr.org/2012/11/how-nate-silver-won-the-2012-p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TO ANY CURMUDGEONS … </a:t>
            </a:r>
            <a:endParaRPr/>
          </a:p>
        </p:txBody>
      </p:sp>
      <p:sp>
        <p:nvSpPr>
          <p:cNvPr id="451" name="Google Shape;451;p43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you’re going to use Python 2 anyway, use the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_future_</a:t>
            </a:r>
            <a:r>
              <a:rPr lang="en-US"/>
              <a:t> module: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Python 3 introduces features that will throw runtime errors in Python 2 (e.g.,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with</a:t>
            </a:r>
            <a:r>
              <a:rPr b="0" lang="en-US"/>
              <a:t> statements)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_future_</a:t>
            </a:r>
            <a:r>
              <a:rPr b="0" lang="en-US"/>
              <a:t> module incrementally brings 3 functionality into 2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https://docs.python.org/2/library/__future__.html</a:t>
            </a:r>
            <a:endParaRPr b="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b="0" lang="en-US">
                <a:latin typeface="Courier"/>
                <a:ea typeface="Courier"/>
                <a:cs typeface="Courier"/>
                <a:sym typeface="Courier"/>
              </a:rPr>
            </a:b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from _future_ import division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from _future_ import print_function</a:t>
            </a:r>
            <a:endParaRPr b="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from _future_ import please_just_use_python_3</a:t>
            </a:r>
            <a:endParaRPr/>
          </a:p>
        </p:txBody>
      </p:sp>
      <p:sp>
        <p:nvSpPr>
          <p:cNvPr id="452" name="Google Shape;452;p4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SO, HOW DOES IMPORT WORK?</a:t>
            </a:r>
            <a:endParaRPr/>
          </a:p>
        </p:txBody>
      </p:sp>
      <p:sp>
        <p:nvSpPr>
          <p:cNvPr id="458" name="Google Shape;458;p44"/>
          <p:cNvSpPr txBox="1"/>
          <p:nvPr>
            <p:ph idx="1" type="body"/>
          </p:nvPr>
        </p:nvSpPr>
        <p:spPr>
          <a:xfrm>
            <a:off x="609600" y="1752601"/>
            <a:ext cx="5304817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Python code is stored in </a:t>
            </a:r>
            <a:r>
              <a:rPr lang="en-US" sz="1800">
                <a:solidFill>
                  <a:schemeClr val="dk2"/>
                </a:solidFill>
              </a:rPr>
              <a:t>module</a:t>
            </a:r>
            <a:r>
              <a:rPr lang="en-US" sz="1800"/>
              <a:t> – simply put, a file full of Python code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A </a:t>
            </a:r>
            <a:r>
              <a:rPr lang="en-US" sz="1800">
                <a:solidFill>
                  <a:schemeClr val="dk2"/>
                </a:solidFill>
              </a:rPr>
              <a:t>package</a:t>
            </a:r>
            <a:r>
              <a:rPr lang="en-US" sz="1800"/>
              <a:t> is a directory (tree) full of modules that also contains a file called </a:t>
            </a:r>
            <a:r>
              <a:rPr lang="en-US" sz="1800">
                <a:latin typeface="Courier"/>
                <a:ea typeface="Courier"/>
                <a:cs typeface="Courier"/>
                <a:sym typeface="Courier"/>
              </a:rPr>
              <a:t>__init.py__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-US" sz="1800"/>
              <a:t>Packages let you structure Python’s module namespace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-US" sz="1800"/>
              <a:t>E.g., </a:t>
            </a:r>
            <a:r>
              <a:rPr b="0" lang="en-US" sz="1800">
                <a:latin typeface="Courier"/>
                <a:ea typeface="Courier"/>
                <a:cs typeface="Courier"/>
                <a:sym typeface="Courier"/>
              </a:rPr>
              <a:t>X.Y</a:t>
            </a:r>
            <a:r>
              <a:rPr b="0" lang="en-US" sz="1800"/>
              <a:t> is a submodule </a:t>
            </a:r>
            <a:r>
              <a:rPr b="0" lang="en-US" sz="1800">
                <a:latin typeface="Courier"/>
                <a:ea typeface="Courier"/>
                <a:cs typeface="Courier"/>
                <a:sym typeface="Courier"/>
              </a:rPr>
              <a:t>Y</a:t>
            </a:r>
            <a:r>
              <a:rPr b="0" lang="en-US" sz="1800"/>
              <a:t> in a package named </a:t>
            </a:r>
            <a:r>
              <a:rPr b="0" lang="en-US" sz="1800">
                <a:latin typeface="Courier"/>
                <a:ea typeface="Courier"/>
                <a:cs typeface="Courier"/>
                <a:sym typeface="Courier"/>
              </a:rPr>
              <a:t>X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For one module to gain access to code in another module, it must </a:t>
            </a:r>
            <a:r>
              <a:rPr lang="en-US" sz="1800">
                <a:solidFill>
                  <a:schemeClr val="dk2"/>
                </a:solidFill>
              </a:rPr>
              <a:t>import</a:t>
            </a:r>
            <a:r>
              <a:rPr lang="en-US" sz="1800"/>
              <a:t> it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59" name="Google Shape;459;p4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3389" y="838518"/>
            <a:ext cx="5300179" cy="343547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/>
          <p:nvPr/>
        </p:nvSpPr>
        <p:spPr>
          <a:xfrm>
            <a:off x="1646207" y="5165788"/>
            <a:ext cx="8536420" cy="142406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Load (sub)module sound.effects.echo</a:t>
            </a:r>
            <a:endParaRPr sz="1800">
              <a:solidFill>
                <a:srgbClr val="92D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import sound.effects.echo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Must use full name to reference echo functions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sound.effects.echo.echofilter(input, output, delay=0.7)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2900892" y="6589853"/>
            <a:ext cx="8702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https://docs.python.org/2/tutorial/modules.html</a:t>
            </a:r>
            <a:endParaRPr i="1"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/>
          <p:nvPr>
            <p:ph type="title"/>
          </p:nvPr>
        </p:nvSpPr>
        <p:spPr>
          <a:xfrm rot="-5400000">
            <a:off x="-2028570" y="3213527"/>
            <a:ext cx="5791200" cy="634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468" name="Google Shape;468;p4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1872817" y="594434"/>
            <a:ext cx="8536420" cy="1828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Load (sub)module sound.effects.echo</a:t>
            </a:r>
            <a:endParaRPr b="1" sz="1800">
              <a:solidFill>
                <a:srgbClr val="92D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import sound.effects.echo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Must use full name to reference echo functions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sound.effects.echo.echofilter(input, output, delay=0.7)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70" name="Google Shape;470;p45"/>
          <p:cNvSpPr txBox="1"/>
          <p:nvPr/>
        </p:nvSpPr>
        <p:spPr>
          <a:xfrm>
            <a:off x="2900892" y="6467302"/>
            <a:ext cx="8702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https://docs.python.org/2/tutorial/modules.html</a:t>
            </a:r>
            <a:endParaRPr i="1"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5"/>
          <p:cNvSpPr/>
          <p:nvPr/>
        </p:nvSpPr>
        <p:spPr>
          <a:xfrm>
            <a:off x="1872817" y="2616468"/>
            <a:ext cx="8536420" cy="1828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Load (sub)module sound.effects.echo</a:t>
            </a:r>
            <a:endParaRPr b="1" sz="1800">
              <a:solidFill>
                <a:srgbClr val="92D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 sound.effects import echo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No longer need the package prefix for functions in echo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echo.echofilter(input, output, delay=0.7)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72" name="Google Shape;472;p45"/>
          <p:cNvSpPr/>
          <p:nvPr/>
        </p:nvSpPr>
        <p:spPr>
          <a:xfrm>
            <a:off x="1872817" y="4638502"/>
            <a:ext cx="8536420" cy="1828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Load a specific function directly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 sound.effects.echo import echofilter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Can now use that function with no prefix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echofilter(input, output, delay=0.7)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PYTHON VS R (FOR DATA SCIENTISTS)</a:t>
            </a:r>
            <a:endParaRPr/>
          </a:p>
        </p:txBody>
      </p:sp>
      <p:sp>
        <p:nvSpPr>
          <p:cNvPr id="478" name="Google Shape;478;p46"/>
          <p:cNvSpPr txBox="1"/>
          <p:nvPr>
            <p:ph idx="1" type="body"/>
          </p:nvPr>
        </p:nvSpPr>
        <p:spPr>
          <a:xfrm>
            <a:off x="609600" y="1752601"/>
            <a:ext cx="5149796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There is no right answer here!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Python is a “full” programming language – easier to integrate with systems in the field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R has a more mature set of pure stats libraries …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… but Python is catching up quickly …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… and is already ahead </a:t>
            </a:r>
            <a:r>
              <a:rPr lang="en-US">
                <a:solidFill>
                  <a:schemeClr val="dk2"/>
                </a:solidFill>
              </a:rPr>
              <a:t>specifically for ML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You will see Python more in the tech industry.</a:t>
            </a:r>
            <a:endParaRPr/>
          </a:p>
          <a:p>
            <a:pPr indent="-342900" lvl="0" marL="34290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lang="en-US" sz="1600"/>
              <a:t>https://insights.stackoverflow.com/survey/2021</a:t>
            </a:r>
            <a:endParaRPr b="0"/>
          </a:p>
          <a:p>
            <a:pPr indent="-215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359" y="1558720"/>
            <a:ext cx="4375879" cy="373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2075" y="4210049"/>
            <a:ext cx="4013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EXTRA RESOURCES</a:t>
            </a:r>
            <a:endParaRPr/>
          </a:p>
        </p:txBody>
      </p:sp>
      <p:sp>
        <p:nvSpPr>
          <p:cNvPr id="487" name="Google Shape;487;p47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Plenty of tutorials on the web: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https://www.learnpython.org/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Work through Project 0, which will take you through some baby steps with Python and the Pandas library: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(We’ll also post some more readings soon.)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Come (virtually!) hang out at office hours: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All office hours will be on the website/Piazza by early next week.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Will have coverage MTWThF.</a:t>
            </a:r>
            <a:endParaRPr/>
          </a:p>
        </p:txBody>
      </p:sp>
      <p:sp>
        <p:nvSpPr>
          <p:cNvPr id="488" name="Google Shape;488;p4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POLLING: 2016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609600" y="3297365"/>
            <a:ext cx="5450614" cy="282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HuffPo: “</a:t>
            </a:r>
            <a:r>
              <a:rPr b="0" lang="en-US"/>
              <a:t>He may end up being right, but he’s just guessing. A “trend line adjustment” is merely political punditry dressed up as sophisticated mathematical modeling.”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538:</a:t>
            </a:r>
            <a:r>
              <a:rPr b="0" lang="en-US"/>
              <a:t> Offers quantitative reasoning for re-/under-weighting older polls, &amp; changing as election approaches</a:t>
            </a:r>
            <a:endParaRPr/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03695"/>
            <a:ext cx="8744989" cy="177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3921" y="2875295"/>
            <a:ext cx="3801336" cy="30080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1923008" y="6346622"/>
            <a:ext cx="82628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http://www.huffingtonpost.com/entry/nate-silver-election-forecast_us_581e1c33e4b0d9ce6fbc6f7f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https://fivethirtyeight.com/features/a-users-guide-to-fivethirtyeights-2016-general-election-forecast/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POLLING: 2020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609600" y="1752602"/>
            <a:ext cx="101600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Lessons learned: don’t just communicate a binary prediction (X loses, Y wins):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Communicate uncertainty over that prediction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Communicate variance in the underlying model(s), modeling errors, etc</a:t>
            </a:r>
            <a:endParaRPr b="0"/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application&#10;&#10;Description automatically generated"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99" y="3161986"/>
            <a:ext cx="5336188" cy="3515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timeline&#10;&#10;Description automatically generated"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5407" y="3161986"/>
            <a:ext cx="5618162" cy="354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1123950" y="211455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AD TARGETING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Pregnancy is an </a:t>
            </a:r>
            <a:r>
              <a:rPr lang="en-US">
                <a:solidFill>
                  <a:schemeClr val="dk2"/>
                </a:solidFill>
              </a:rPr>
              <a:t>expensive</a:t>
            </a:r>
            <a:r>
              <a:rPr lang="en-US"/>
              <a:t> &amp; </a:t>
            </a:r>
            <a:r>
              <a:rPr lang="en-US">
                <a:solidFill>
                  <a:schemeClr val="dk2"/>
                </a:solidFill>
              </a:rPr>
              <a:t>habit-forming</a:t>
            </a:r>
            <a:r>
              <a:rPr lang="en-US"/>
              <a:t> time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Thus, valuable to consumer-facing firms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2012: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Target identifies 25 products and subsets thereof that are commonly bought in early pregnancy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Uses purchase history of patrons to predict pregnancy, targets advertising for post-natal products (cribs, etc)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Good: increased revenue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Bad: this can </a:t>
            </a:r>
            <a:r>
              <a:rPr lang="en-US">
                <a:solidFill>
                  <a:schemeClr val="dk2"/>
                </a:solidFill>
              </a:rPr>
              <a:t>expose</a:t>
            </a:r>
            <a:r>
              <a:rPr lang="en-US"/>
              <a:t> pregnancies – as famously happened in Minneapolis to a high schooler</a:t>
            </a:r>
            <a:endParaRPr/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936" y="0"/>
            <a:ext cx="2161899" cy="28720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1690253" y="6501272"/>
            <a:ext cx="8586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http://www.businessinsider.com/the-incredible-story-of-how-target-exposed-a-teen-girls-pregnancy-2012-2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AUTOMATED DECISIONS OF CONSEQUENCE</a:t>
            </a:r>
            <a:endParaRPr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8" name="Google Shape;158;p20"/>
          <p:cNvGrpSpPr/>
          <p:nvPr/>
        </p:nvGrpSpPr>
        <p:grpSpPr>
          <a:xfrm>
            <a:off x="609600" y="1951939"/>
            <a:ext cx="2030157" cy="1982813"/>
            <a:chOff x="460823" y="2115248"/>
            <a:chExt cx="2030157" cy="1982813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460823" y="2115248"/>
              <a:ext cx="2030157" cy="1135845"/>
              <a:chOff x="0" y="403462"/>
              <a:chExt cx="2887332" cy="1615422"/>
            </a:xfrm>
          </p:grpSpPr>
          <p:pic>
            <p:nvPicPr>
              <p:cNvPr id="160" name="Google Shape;160;p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34818" y="1395618"/>
                <a:ext cx="934899" cy="6232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577886"/>
                <a:ext cx="1404536" cy="5501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Google Shape;162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666995" y="403462"/>
                <a:ext cx="934898" cy="446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81556" y="1525633"/>
                <a:ext cx="1505776" cy="3632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4" name="Google Shape;164;p20"/>
            <p:cNvSpPr/>
            <p:nvPr/>
          </p:nvSpPr>
          <p:spPr>
            <a:xfrm>
              <a:off x="808331" y="3795093"/>
              <a:ext cx="1088439" cy="302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Hiring</a:t>
              </a:r>
              <a:endParaRPr/>
            </a:p>
          </p:txBody>
        </p:sp>
      </p:grpSp>
      <p:grpSp>
        <p:nvGrpSpPr>
          <p:cNvPr id="165" name="Google Shape;165;p20"/>
          <p:cNvGrpSpPr/>
          <p:nvPr/>
        </p:nvGrpSpPr>
        <p:grpSpPr>
          <a:xfrm>
            <a:off x="2969709" y="1617424"/>
            <a:ext cx="2509948" cy="2317328"/>
            <a:chOff x="3038791" y="1809774"/>
            <a:chExt cx="2509948" cy="2317328"/>
          </a:xfrm>
        </p:grpSpPr>
        <p:sp>
          <p:nvSpPr>
            <p:cNvPr id="166" name="Google Shape;166;p20"/>
            <p:cNvSpPr/>
            <p:nvPr/>
          </p:nvSpPr>
          <p:spPr>
            <a:xfrm>
              <a:off x="3747925" y="3824134"/>
              <a:ext cx="817533" cy="302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Lending</a:t>
              </a:r>
              <a:endParaRPr/>
            </a:p>
          </p:txBody>
        </p:sp>
        <p:grpSp>
          <p:nvGrpSpPr>
            <p:cNvPr id="167" name="Google Shape;167;p20"/>
            <p:cNvGrpSpPr/>
            <p:nvPr/>
          </p:nvGrpSpPr>
          <p:grpSpPr>
            <a:xfrm>
              <a:off x="3038791" y="1809774"/>
              <a:ext cx="2509948" cy="1577538"/>
              <a:chOff x="0" y="0"/>
              <a:chExt cx="3569702" cy="2243608"/>
            </a:xfrm>
          </p:grpSpPr>
          <p:pic>
            <p:nvPicPr>
              <p:cNvPr id="168" name="Google Shape;168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0" y="751628"/>
                <a:ext cx="3247748" cy="6081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2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65310" y="1520302"/>
                <a:ext cx="2804392" cy="7233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2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01863" y="0"/>
                <a:ext cx="1872079" cy="814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1" name="Google Shape;171;p20"/>
          <p:cNvGrpSpPr/>
          <p:nvPr/>
        </p:nvGrpSpPr>
        <p:grpSpPr>
          <a:xfrm>
            <a:off x="5619603" y="1460661"/>
            <a:ext cx="1829349" cy="2474091"/>
            <a:chOff x="6514377" y="1755015"/>
            <a:chExt cx="1829349" cy="2474091"/>
          </a:xfrm>
        </p:grpSpPr>
        <p:sp>
          <p:nvSpPr>
            <p:cNvPr id="172" name="Google Shape;172;p20"/>
            <p:cNvSpPr/>
            <p:nvPr/>
          </p:nvSpPr>
          <p:spPr>
            <a:xfrm>
              <a:off x="6773545" y="3695306"/>
              <a:ext cx="1086837" cy="53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Policing/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sentencing</a:t>
              </a:r>
              <a:endParaRPr/>
            </a:p>
          </p:txBody>
        </p:sp>
        <p:grpSp>
          <p:nvGrpSpPr>
            <p:cNvPr id="173" name="Google Shape;173;p20"/>
            <p:cNvGrpSpPr/>
            <p:nvPr/>
          </p:nvGrpSpPr>
          <p:grpSpPr>
            <a:xfrm>
              <a:off x="6514377" y="1755015"/>
              <a:ext cx="1829349" cy="1558227"/>
              <a:chOff x="0" y="0"/>
              <a:chExt cx="2601740" cy="2216143"/>
            </a:xfrm>
          </p:grpSpPr>
          <p:pic>
            <p:nvPicPr>
              <p:cNvPr id="174" name="Google Shape;174;p2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68594" y="1409729"/>
                <a:ext cx="2233146" cy="806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2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0" y="0"/>
                <a:ext cx="1680202" cy="1680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6" name="Google Shape;176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60723" y="4370431"/>
            <a:ext cx="1612824" cy="2079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777682" y="4521312"/>
            <a:ext cx="3188373" cy="626133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minority names 🡪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ads for DUI/arrest records</a:t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752629" y="5445531"/>
            <a:ext cx="5201745" cy="626133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Female cookies 🡪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less freq. shown professional job opening ads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4660849" y="934589"/>
            <a:ext cx="3377528" cy="483274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[Sweeney 2013, Miller 2015, Byrnes 2016, </a:t>
            </a:r>
            <a:endParaRPr sz="133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Rudin 2013, Barry-Jester et al. 2015]</a:t>
            </a:r>
            <a:endParaRPr/>
          </a:p>
        </p:txBody>
      </p:sp>
      <p:pic>
        <p:nvPicPr>
          <p:cNvPr descr="Graphical user interface, text, application&#10;&#10;Description automatically generated" id="180" name="Google Shape;180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44243" y="2000354"/>
            <a:ext cx="3798754" cy="296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558232" y="545430"/>
            <a:ext cx="9187138" cy="2780569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“… a lot remains unknown about how big data-driven decisions may or may not use factors that are proxies for race, sex, or other traits that U.S. laws generally prohibit from being used in a wide range of commercial decisions … What can be done to make sure these products and services–and the companies that use them treat consumers fairly and ethically?”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FTC Commissioner Julie Brill [2015]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2158" y="2501296"/>
            <a:ext cx="2061411" cy="206141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558232" y="4090977"/>
            <a:ext cx="8989829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 yourself accountable – or be ready for the FTC to do it for you.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As we’ve noted, it’s important to hold yourself accountable for your algorithm’s performance. … keep in mind that if you don’t hold yourself accountable, the FTC may do it for you.”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FTC official blog post, “Aiming for truth, fairness, and equity in your company’s use of AI”, written by Elisa Jillson [2021]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OLYMPIC MEDALS</a:t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3" y="1460503"/>
            <a:ext cx="9001725" cy="480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1732549" y="6497055"/>
            <a:ext cx="8390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https://www.nytimes.com/interactive/2016/08/08/sports/olympics/history-olympic-dominance-charts.html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